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64" d="100"/>
          <a:sy n="64" d="100"/>
        </p:scale>
        <p:origin x="1256" y="21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403076" y="29271167"/>
                <a:ext cx="11090221" cy="6848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𝑊𝐶</m:t>
                          </m:r>
                        </m:e>
                        <m:sub>
                          <m:r>
                            <a:rPr lang="en-US" sz="2000" b="0" i="1">
                              <a:latin typeface="Cambria Math" panose="02040503050406030204" pitchFamily="18" charset="0"/>
                              <a:ea typeface="Cambria Math" panose="02040503050406030204" pitchFamily="18" charset="0"/>
                            </a:rPr>
                            <m:t>𝑒𝑥𝑡</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𝑐</m:t>
                          </m:r>
                        </m:sub>
                      </m:sSub>
                      <m:d>
                        <m:dPr>
                          <m:ctrlPr>
                            <a:rPr lang="en-US" sz="2000" i="1" smtClean="0">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𝑌</m:t>
                                  </m:r>
                                </m:sub>
                              </m:sSub>
                            </m:e>
                          </m:d>
                        </m:e>
                      </m:d>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𝑎</m:t>
                          </m:r>
                        </m:sub>
                      </m:sSub>
                      <m:sSub>
                        <m:sSubPr>
                          <m:ctrlPr>
                            <a:rPr lang="fr-FR" sz="2000" i="1" smtClean="0">
                              <a:latin typeface="Cambria Math" panose="02040503050406030204" pitchFamily="18" charset="0"/>
                              <a:ea typeface="Cambria Math" panose="02040503050406030204" pitchFamily="18" charset="0"/>
                            </a:rPr>
                          </m:ctrlPr>
                        </m:sSubPr>
                        <m:e>
                          <m:r>
                            <m:rPr>
                              <m:nor/>
                            </m:rPr>
                            <a:rPr lang="fr-FR" sz="200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𝑎</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i="1">
                                      <a:latin typeface="Cambria Math" panose="02040503050406030204" pitchFamily="18" charset="0"/>
                                      <a:ea typeface="Cambria Math" panose="02040503050406030204" pitchFamily="18" charset="0"/>
                                    </a:rPr>
                                    <m:t>𝑎</m:t>
                                  </m:r>
                                </m:sub>
                              </m:sSub>
                            </m:e>
                          </m:d>
                        </m:e>
                        <m:sub>
                          <m:r>
                            <a:rPr lang="fr-FR" sz="2000" b="0" i="1" smtClean="0">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𝑏</m:t>
                          </m:r>
                        </m:sub>
                      </m:sSub>
                      <m:sSub>
                        <m:sSubPr>
                          <m:ctrlPr>
                            <a:rPr lang="fr-FR" sz="2000" i="1">
                              <a:latin typeface="Cambria Math" panose="02040503050406030204" pitchFamily="18" charset="0"/>
                              <a:ea typeface="Cambria Math" panose="02040503050406030204" pitchFamily="18" charset="0"/>
                            </a:rPr>
                          </m:ctrlPr>
                        </m:sSubPr>
                        <m:e>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b="0" i="1" smtClean="0">
                                      <a:latin typeface="Cambria Math" panose="02040503050406030204" pitchFamily="18" charset="0"/>
                                      <a:ea typeface="Cambria Math" panose="02040503050406030204" pitchFamily="18" charset="0"/>
                                    </a:rPr>
                                    <m:t>𝑏</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b="0" i="1" smtClean="0">
                                      <a:latin typeface="Cambria Math" panose="02040503050406030204" pitchFamily="18" charset="0"/>
                                      <a:ea typeface="Cambria Math" panose="02040503050406030204" pitchFamily="18" charset="0"/>
                                    </a:rPr>
                                    <m:t>𝑏</m:t>
                                  </m:r>
                                </m:sub>
                              </m:sSub>
                            </m:e>
                          </m:d>
                        </m:e>
                        <m:sub>
                          <m:r>
                            <a:rPr lang="fr-FR" sz="2000" i="1">
                              <a:latin typeface="Cambria Math" panose="02040503050406030204" pitchFamily="18" charset="0"/>
                              <a:ea typeface="Cambria Math" panose="02040503050406030204" pitchFamily="18" charset="0"/>
                            </a:rPr>
                            <m:t>2</m:t>
                          </m:r>
                        </m:sub>
                      </m:sSub>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smtClean="0">
                              <a:latin typeface="Cambria Math" panose="02040503050406030204" pitchFamily="18" charset="0"/>
                              <a:ea typeface="Cambria Math" panose="02040503050406030204" pitchFamily="18" charset="0"/>
                            </a:rPr>
                          </m:ctrlPr>
                        </m:dPr>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𝑁</m:t>
                              </m:r>
                              <m:r>
                                <a:rPr lang="fr-FR" sz="2000" i="1">
                                  <a:latin typeface="Cambria Math" panose="02040503050406030204" pitchFamily="18" charset="0"/>
                                  <a:ea typeface="Cambria Math" panose="02040503050406030204" pitchFamily="18" charset="0"/>
                                </a:rPr>
                                <m:t>−1</m:t>
                              </m:r>
                            </m:sup>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𝑀</m:t>
                                  </m:r>
                                  <m:r>
                                    <a:rPr lang="fr-FR" sz="2000" i="1">
                                      <a:latin typeface="Cambria Math" panose="02040503050406030204" pitchFamily="18" charset="0"/>
                                      <a:ea typeface="Cambria Math" panose="02040503050406030204" pitchFamily="18" charset="0"/>
                                    </a:rPr>
                                    <m:t>−1</m:t>
                                  </m:r>
                                </m:sup>
                                <m:e>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𝛼</m:t>
                                      </m:r>
                                    </m:e>
                                    <m:sub>
                                      <m:r>
                                        <a:rPr lang="fr-FR" sz="2000" i="1">
                                          <a:latin typeface="Cambria Math" panose="02040503050406030204" pitchFamily="18" charset="0"/>
                                          <a:ea typeface="Cambria Math" panose="02040503050406030204" pitchFamily="18" charset="0"/>
                                        </a:rPr>
                                        <m:t>𝑖</m:t>
                                      </m:r>
                                    </m:sub>
                                    <m:sup>
                                      <m:r>
                                        <a:rPr lang="fr-FR" sz="2000" i="1">
                                          <a:latin typeface="Cambria Math" panose="02040503050406030204" pitchFamily="18" charset="0"/>
                                          <a:ea typeface="Cambria Math" panose="02040503050406030204" pitchFamily="18" charset="0"/>
                                        </a:rPr>
                                        <m:t>𝑇</m:t>
                                      </m:r>
                                    </m:sup>
                                  </m:sSubSup>
                                </m:e>
                              </m:nary>
                            </m:e>
                          </m:nary>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𝐾</m:t>
                              </m:r>
                            </m:e>
                            <m:sub>
                              <m:r>
                                <a:rPr lang="fr-FR" sz="2000" i="1">
                                  <a:latin typeface="Cambria Math" panose="02040503050406030204" pitchFamily="18" charset="0"/>
                                  <a:ea typeface="Cambria Math" panose="02040503050406030204" pitchFamily="18" charset="0"/>
                                </a:rPr>
                                <m:t>𝑔</m:t>
                              </m:r>
                            </m:sub>
                          </m:sSub>
                          <m:sSub>
                            <m:sSubPr>
                              <m:ctrlPr>
                                <a:rPr lang="fr-FR" sz="2000" i="1">
                                  <a:latin typeface="Cambria Math" panose="02040503050406030204" pitchFamily="18" charset="0"/>
                                  <a:ea typeface="Cambria Math" panose="02040503050406030204" pitchFamily="18" charset="0"/>
                                </a:rPr>
                              </m:ctrlPr>
                            </m:sSubPr>
                            <m:e>
                              <m:r>
                                <m:rPr>
                                  <m:nor/>
                                </m:rPr>
                                <a:rPr lang="fr-FR" sz="200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𝑥</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𝑖</m:t>
                                      </m:r>
                                    </m:sub>
                                  </m:sSub>
                                </m:e>
                              </m:d>
                            </m:e>
                            <m:sub>
                              <m:r>
                                <a:rPr lang="fr-FR" sz="2000" i="1">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𝛽</m:t>
                              </m:r>
                            </m:e>
                            <m:sub>
                              <m:r>
                                <a:rPr lang="fr-FR" sz="2000" i="1">
                                  <a:latin typeface="Cambria Math" panose="02040503050406030204" pitchFamily="18" charset="0"/>
                                  <a:ea typeface="Cambria Math" panose="02040503050406030204" pitchFamily="18" charset="0"/>
                                </a:rPr>
                                <m:t>𝑗</m:t>
                              </m:r>
                            </m:sub>
                          </m:sSub>
                        </m:e>
                      </m:d>
                    </m:oMath>
                  </m:oMathPara>
                </a14:m>
                <a:endParaRPr lang="en-US" sz="20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403076" y="29271167"/>
                <a:ext cx="11090221" cy="684803"/>
              </a:xfrm>
              <a:prstGeom prst="rect">
                <a:avLst/>
              </a:prstGeom>
              <a:blipFill>
                <a:blip r:embed="rId2"/>
                <a:stretch>
                  <a:fillRect t="-156364" b="-22727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[1] </a:t>
            </a:r>
            <a:r>
              <a:rPr lang="en-US" sz="2000"/>
              <a:t>S. Wakana </a:t>
            </a:r>
            <a:r>
              <a:rPr lang="en-US" sz="2000" i="1"/>
              <a:t>et al.</a:t>
            </a:r>
            <a:r>
              <a:rPr lang="en-US" sz="2000"/>
              <a:t>, </a:t>
            </a:r>
            <a:r>
              <a:rPr lang="en-US" sz="2000">
                <a:latin typeface="Tahoma" panose="020B0604030504040204" pitchFamily="34" charset="0"/>
                <a:ea typeface="Tahoma" panose="020B0604030504040204" pitchFamily="34" charset="0"/>
                <a:cs typeface="Tahoma" panose="020B0604030504040204" pitchFamily="34" charset="0"/>
              </a:rPr>
              <a:t>“</a:t>
            </a:r>
            <a:r>
              <a:rPr lang="en-US" sz="2000"/>
              <a:t>Reproducibility of quantitative tractography methods applied to cerebral white matter</a:t>
            </a:r>
            <a:r>
              <a:rPr lang="en-US" sz="2000">
                <a:latin typeface="Tahoma" panose="020B0604030504040204" pitchFamily="34" charset="0"/>
                <a:ea typeface="Tahoma" panose="020B0604030504040204" pitchFamily="34" charset="0"/>
                <a:cs typeface="Tahoma" panose="020B0604030504040204" pitchFamily="34" charset="0"/>
              </a:rPr>
              <a:t>”,</a:t>
            </a:r>
            <a:r>
              <a:rPr lang="en-US" sz="2000"/>
              <a:t> </a:t>
            </a:r>
            <a:r>
              <a:rPr lang="en-US" sz="2000" i="1"/>
              <a:t>NeuroImage</a:t>
            </a:r>
            <a:r>
              <a:rPr lang="en-US" sz="2000"/>
              <a:t>, vol. 36, no. 3, pp. 630–644, 2007.</a:t>
            </a:r>
            <a:endParaRPr lang="en-US" sz="2000">
              <a:latin typeface="Tahoma" panose="020B0604030504040204" pitchFamily="34" charset="0"/>
              <a:ea typeface="Tahoma" panose="020B0604030504040204" pitchFamily="34" charset="0"/>
              <a:cs typeface="Tahoma" panose="020B0604030504040204" pitchFamily="34" charset="0"/>
            </a:endParaRPr>
          </a:p>
          <a:p>
            <a:pPr algn="just"/>
            <a:r>
              <a:rPr lang="en-US" sz="2000">
                <a:latin typeface="Tahoma" panose="020B0604030504040204" pitchFamily="34" charset="0"/>
                <a:ea typeface="Tahoma" panose="020B0604030504040204" pitchFamily="34" charset="0"/>
                <a:cs typeface="Tahoma" panose="020B0604030504040204" pitchFamily="34" charset="0"/>
              </a:rPr>
              <a:t>[2] I. Bloch, “Fuzzy spatial relationships for image processing and interpretation: a review”, Image and Vision Computing, vol. 23, no. 2, pp. 89–110, 2005.</a:t>
            </a:r>
          </a:p>
          <a:p>
            <a:pPr algn="just"/>
            <a:r>
              <a:rPr lang="en-US" sz="2000">
                <a:latin typeface="Tahoma" panose="020B0604030504040204" pitchFamily="34" charset="0"/>
                <a:ea typeface="Tahoma" panose="020B0604030504040204" pitchFamily="34" charset="0"/>
                <a:cs typeface="Tahoma" panose="020B0604030504040204" pitchFamily="34" charset="0"/>
              </a:rPr>
              <a:t>[3] A. Delmonte </a:t>
            </a:r>
            <a:r>
              <a:rPr lang="en-US" sz="2000" i="1">
                <a:latin typeface="Tahoma" panose="020B0604030504040204" pitchFamily="34" charset="0"/>
                <a:ea typeface="Tahoma" panose="020B0604030504040204" pitchFamily="34" charset="0"/>
                <a:cs typeface="Tahoma" panose="020B0604030504040204" pitchFamily="34" charset="0"/>
              </a:rPr>
              <a:t>et al., </a:t>
            </a:r>
            <a:r>
              <a:rPr lang="en-US" sz="200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a:latin typeface="Tahoma" panose="020B0604030504040204" pitchFamily="34" charset="0"/>
                <a:ea typeface="Tahoma" panose="020B0604030504040204" pitchFamily="34" charset="0"/>
                <a:cs typeface="Tahoma" panose="020B0604030504040204" pitchFamily="34" charset="0"/>
              </a:rPr>
              <a:t>[4] C. Mercier </a:t>
            </a:r>
            <a:r>
              <a:rPr lang="en-US" sz="2000" i="1">
                <a:latin typeface="Tahoma" panose="020B0604030504040204" pitchFamily="34" charset="0"/>
                <a:ea typeface="Tahoma" panose="020B0604030504040204" pitchFamily="34" charset="0"/>
                <a:cs typeface="Tahoma" panose="020B0604030504040204" pitchFamily="34" charset="0"/>
              </a:rPr>
              <a:t>et al., </a:t>
            </a:r>
            <a:r>
              <a:rPr lang="en-US" sz="200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a:latin typeface="Tahoma" panose="020B0604030504040204" pitchFamily="34" charset="0"/>
                <a:ea typeface="Tahoma" panose="020B0604030504040204" pitchFamily="34" charset="0"/>
                <a:cs typeface="Tahoma" panose="020B0604030504040204" pitchFamily="34" charset="0"/>
              </a:rPr>
              <a:t>[5] P. Gori </a:t>
            </a:r>
            <a:r>
              <a:rPr lang="en-US" sz="2000" i="1">
                <a:latin typeface="Tahoma" panose="020B0604030504040204" pitchFamily="34" charset="0"/>
                <a:ea typeface="Tahoma" panose="020B0604030504040204" pitchFamily="34" charset="0"/>
                <a:cs typeface="Tahoma" panose="020B0604030504040204" pitchFamily="34" charset="0"/>
              </a:rPr>
              <a:t>et al</a:t>
            </a:r>
            <a:r>
              <a:rPr lang="en-US" sz="200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a:latin typeface="Tahoma" panose="020B0604030504040204" pitchFamily="34" charset="0"/>
                <a:ea typeface="Tahoma" panose="020B0604030504040204" pitchFamily="34" charset="0"/>
                <a:cs typeface="Tahoma" panose="020B0604030504040204" pitchFamily="34" charset="0"/>
              </a:rPr>
              <a:t>[6] D. Wassermann </a:t>
            </a:r>
            <a:r>
              <a:rPr lang="en-US" sz="2000" i="1">
                <a:latin typeface="Tahoma" panose="020B0604030504040204" pitchFamily="34" charset="0"/>
                <a:ea typeface="Tahoma" panose="020B0604030504040204" pitchFamily="34" charset="0"/>
                <a:cs typeface="Tahoma" panose="020B0604030504040204" pitchFamily="34" charset="0"/>
              </a:rPr>
              <a:t>et al., </a:t>
            </a:r>
            <a:r>
              <a:rPr lang="en-US" sz="200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57413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[1]. We propose to model their inherent vagueness using the theory of fuzzy sets [2].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4864496" y="28706451"/>
            <a:ext cx="3979770" cy="2501305"/>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0745" y="22980786"/>
            <a:ext cx="11440110" cy="8276406"/>
            <a:chOff x="1123017" y="21833929"/>
            <a:chExt cx="11568739" cy="8369463"/>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3017" y="21833929"/>
              <a:ext cx="11568739" cy="7549661"/>
              <a:chOff x="9740343" y="5804644"/>
              <a:chExt cx="16584501"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0343" y="5804644"/>
                <a:ext cx="15740203" cy="10795412"/>
                <a:chOff x="9597468" y="9833719"/>
                <a:chExt cx="15740203"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068424" y="12954763"/>
                  <a:ext cx="1913121"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431070" y="17444977"/>
                  <a:ext cx="1180534" cy="847737"/>
                </a:xfrm>
                <a:prstGeom prst="rect">
                  <a:avLst/>
                </a:prstGeom>
                <a:noFill/>
              </p:spPr>
              <p:txBody>
                <a:bodyPr wrap="square" rtlCol="0">
                  <a:spAutoFit/>
                </a:bodyPr>
                <a:lstStyle/>
                <a:p>
                  <a:pPr algn="just"/>
                  <a:r>
                    <a:rPr lang="en-US" sz="3200" b="1" dirty="0">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5"/>
              <a:ext cx="8538689" cy="56022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0181802"/>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3182396" y="19207325"/>
                <a:ext cx="6490238"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 </m:t>
                      </m:r>
                      <m:sSub>
                        <m:sSub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e>
                        <m:sub/>
                      </m:sSub>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3182396" y="19207325"/>
                <a:ext cx="6490238" cy="714747"/>
              </a:xfrm>
              <a:prstGeom prst="rect">
                <a:avLst/>
              </a:prstGeom>
              <a:blipFill>
                <a:blip r:embed="rId38"/>
                <a:stretch>
                  <a:fillRect t="-3509" b="-526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665432" y="22569287"/>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[4]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665432" y="26795100"/>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[5]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665431" y="30443018"/>
                <a:ext cx="8965482" cy="369332"/>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with</a:t>
                </a:r>
                <a:r>
                  <a:rPr lang="en-US" sz="1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1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1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1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i="1" dirty="0">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i="1" dirty="0" err="1">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1800" i="1" dirty="0">
                    <a:latin typeface="Cambria Math" panose="02040503050406030204" pitchFamily="18" charset="0"/>
                    <a:ea typeface="Cambria Math" panose="02040503050406030204" pitchFamily="18" charset="0"/>
                    <a:cs typeface="Tahoma" panose="020B0604030504040204" pitchFamily="34" charset="0"/>
                  </a:rPr>
                  <a:t> 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665431" y="30443018"/>
                <a:ext cx="8965482" cy="369332"/>
              </a:xfrm>
              <a:prstGeom prst="rect">
                <a:avLst/>
              </a:prstGeom>
              <a:blipFill>
                <a:blip r:embed="rId39"/>
                <a:stretch>
                  <a:fillRect l="-566" t="-10000" b="-26667"/>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6010393" y="24454964"/>
            <a:ext cx="11364843" cy="1584678"/>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978682" cy="4661690"/>
            <a:chOff x="3671199" y="13273951"/>
            <a:chExt cx="1297868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130040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[3]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[6]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3769538" y="20271291"/>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3769538" y="20271291"/>
                <a:ext cx="2814104" cy="612347"/>
              </a:xfrm>
              <a:prstGeom prst="rect">
                <a:avLst/>
              </a:prstGeom>
              <a:blipFill>
                <a:blip r:embed="rId49"/>
                <a:stretch>
                  <a:fillRect l="-3604" r="-6757" b="-3541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903819" y="20328001"/>
            <a:ext cx="2738250" cy="627864"/>
          </a:xfrm>
          <a:prstGeom prst="rect">
            <a:avLst/>
          </a:prstGeom>
          <a:noFill/>
        </p:spPr>
        <p:txBody>
          <a:bodyPr wrap="none" rtlCol="0">
            <a:spAutoFit/>
          </a:bodyPr>
          <a:lstStyle/>
          <a:p>
            <a:r>
              <a:rPr lang="en-US" dirty="0"/>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878140" y="19251105"/>
            <a:ext cx="2417650" cy="627864"/>
          </a:xfrm>
          <a:prstGeom prst="rect">
            <a:avLst/>
          </a:prstGeom>
          <a:noFill/>
        </p:spPr>
        <p:txBody>
          <a:bodyPr wrap="none" rtlCol="0">
            <a:spAutoFit/>
          </a:bodyPr>
          <a:lstStyle/>
          <a:p>
            <a:r>
              <a:rPr lang="en-US" dirty="0"/>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6074</TotalTime>
  <Words>1160</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243</cp:revision>
  <cp:lastPrinted>2019-03-29T13:11:21Z</cp:lastPrinted>
  <dcterms:created xsi:type="dcterms:W3CDTF">2012-02-29T16:02:41Z</dcterms:created>
  <dcterms:modified xsi:type="dcterms:W3CDTF">2019-03-29T13:35:26Z</dcterms:modified>
</cp:coreProperties>
</file>